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7" r:id="rId4"/>
    <p:sldId id="259" r:id="rId5"/>
    <p:sldId id="260" r:id="rId6"/>
    <p:sldId id="258" r:id="rId7"/>
    <p:sldId id="261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55" d="100"/>
          <a:sy n="55" d="100"/>
        </p:scale>
        <p:origin x="691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FC02-6721-46B3-9E35-F72B930A474A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27614" y="7104381"/>
            <a:ext cx="506785" cy="457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544E0-46A6-4959-B1C8-36019D949F68}" type="slidenum">
              <a:rPr lang="en-US" smtClean="0"/>
              <a:t>‹#›</a:t>
            </a:fld>
            <a:endParaRPr lang="en-US"/>
          </a:p>
        </p:txBody>
      </p:sp>
      <p:pic>
        <p:nvPicPr>
          <p:cNvPr id="1026" name="Picture 2" descr="Image result for kaiser permanente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6812" y="6305696"/>
            <a:ext cx="1285188" cy="552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6005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FC02-6721-46B3-9E35-F72B930A474A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544E0-46A6-4959-B1C8-36019D949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97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FC02-6721-46B3-9E35-F72B930A474A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544E0-46A6-4959-B1C8-36019D949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411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FC02-6721-46B3-9E35-F72B930A474A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544E0-46A6-4959-B1C8-36019D949F6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2" descr="Image result for kaiser permanente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6812" y="6305696"/>
            <a:ext cx="1285188" cy="552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0436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FC02-6721-46B3-9E35-F72B930A474A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544E0-46A6-4959-B1C8-36019D949F6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Image result for kaiser permanente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6812" y="6305696"/>
            <a:ext cx="1285188" cy="552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5222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FFFF00"/>
                </a:solidFill>
              </a:defRPr>
            </a:lvl1pPr>
            <a:lvl2pPr>
              <a:defRPr>
                <a:solidFill>
                  <a:srgbClr val="FFFF00"/>
                </a:solidFill>
              </a:defRPr>
            </a:lvl2pPr>
            <a:lvl3pPr>
              <a:defRPr>
                <a:solidFill>
                  <a:srgbClr val="FFFF00"/>
                </a:solidFill>
              </a:defRPr>
            </a:lvl3pPr>
            <a:lvl4pPr>
              <a:defRPr>
                <a:solidFill>
                  <a:srgbClr val="FFFF00"/>
                </a:solidFill>
              </a:defRPr>
            </a:lvl4pPr>
            <a:lvl5pPr>
              <a:defRPr>
                <a:solidFill>
                  <a:srgbClr val="FFFF00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FFFF00"/>
                </a:solidFill>
              </a:defRPr>
            </a:lvl1pPr>
            <a:lvl2pPr>
              <a:defRPr>
                <a:solidFill>
                  <a:srgbClr val="FFFF00"/>
                </a:solidFill>
              </a:defRPr>
            </a:lvl2pPr>
            <a:lvl3pPr>
              <a:defRPr>
                <a:solidFill>
                  <a:srgbClr val="FFFF00"/>
                </a:solidFill>
              </a:defRPr>
            </a:lvl3pPr>
            <a:lvl4pPr>
              <a:defRPr>
                <a:solidFill>
                  <a:srgbClr val="FFFF00"/>
                </a:solidFill>
              </a:defRPr>
            </a:lvl4pPr>
            <a:lvl5pPr>
              <a:defRPr>
                <a:solidFill>
                  <a:srgbClr val="FFFF00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FC02-6721-46B3-9E35-F72B930A474A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544E0-46A6-4959-B1C8-36019D949F6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2" descr="Image result for kaiser permanente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6812" y="6305696"/>
            <a:ext cx="1285188" cy="552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8779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FFFF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FF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rgbClr val="FFFF00"/>
                </a:solidFill>
              </a:defRPr>
            </a:lvl1pPr>
            <a:lvl2pPr>
              <a:defRPr>
                <a:solidFill>
                  <a:srgbClr val="FFFF00"/>
                </a:solidFill>
              </a:defRPr>
            </a:lvl2pPr>
            <a:lvl3pPr>
              <a:defRPr>
                <a:solidFill>
                  <a:srgbClr val="FFFF00"/>
                </a:solidFill>
              </a:defRPr>
            </a:lvl3pPr>
            <a:lvl4pPr>
              <a:defRPr>
                <a:solidFill>
                  <a:srgbClr val="FFFF00"/>
                </a:solidFill>
              </a:defRPr>
            </a:lvl4pPr>
            <a:lvl5pPr>
              <a:defRPr>
                <a:solidFill>
                  <a:srgbClr val="FFFF00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FF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rgbClr val="FFFF00"/>
                </a:solidFill>
              </a:defRPr>
            </a:lvl1pPr>
            <a:lvl2pPr>
              <a:defRPr>
                <a:solidFill>
                  <a:srgbClr val="FFFF00"/>
                </a:solidFill>
              </a:defRPr>
            </a:lvl2pPr>
            <a:lvl3pPr>
              <a:defRPr>
                <a:solidFill>
                  <a:srgbClr val="FFFF00"/>
                </a:solidFill>
              </a:defRPr>
            </a:lvl3pPr>
            <a:lvl4pPr>
              <a:defRPr>
                <a:solidFill>
                  <a:srgbClr val="FFFF00"/>
                </a:solidFill>
              </a:defRPr>
            </a:lvl4pPr>
            <a:lvl5pPr>
              <a:defRPr>
                <a:solidFill>
                  <a:srgbClr val="FFFF00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FC02-6721-46B3-9E35-F72B930A474A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544E0-46A6-4959-B1C8-36019D949F68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2" descr="Image result for kaiser permanente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6812" y="6305696"/>
            <a:ext cx="1285188" cy="552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989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FC02-6721-46B3-9E35-F72B930A474A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544E0-46A6-4959-B1C8-36019D949F68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2" descr="Image result for kaiser permanente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6812" y="6305696"/>
            <a:ext cx="1285188" cy="552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1528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FC02-6721-46B3-9E35-F72B930A474A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544E0-46A6-4959-B1C8-36019D949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885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FC02-6721-46B3-9E35-F72B930A474A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544E0-46A6-4959-B1C8-36019D949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857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BFC02-6721-46B3-9E35-F72B930A474A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544E0-46A6-4959-B1C8-36019D949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764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BFC02-6721-46B3-9E35-F72B930A474A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7544E0-46A6-4959-B1C8-36019D949F6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Image result for kaiser permanente 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6812" y="6305696"/>
            <a:ext cx="1285188" cy="552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0382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FFF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FFFF0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FFFF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FFFF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FFFF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FFFF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Newer Techniques in Benign Coloproctology:</a:t>
            </a:r>
            <a:br>
              <a:rPr lang="en-US" dirty="0"/>
            </a:br>
            <a:r>
              <a:rPr lang="en-US" u="sng" dirty="0"/>
              <a:t>The LASER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Daniel Klaristenfeld, MD FACS FASCRS</a:t>
            </a:r>
          </a:p>
          <a:p>
            <a:r>
              <a:rPr lang="en-US" dirty="0"/>
              <a:t>Southern California Permanente Medical Group</a:t>
            </a:r>
          </a:p>
          <a:p>
            <a:r>
              <a:rPr lang="en-US" dirty="0"/>
              <a:t>Sunday October 22, 2017</a:t>
            </a:r>
          </a:p>
        </p:txBody>
      </p:sp>
    </p:spTree>
    <p:extLst>
      <p:ext uri="{BB962C8B-B14F-4D97-AF65-F5344CB8AC3E}">
        <p14:creationId xmlns:p14="http://schemas.microsoft.com/office/powerpoint/2010/main" val="34944843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Laser Treatment of Fistula – </a:t>
            </a:r>
            <a:br>
              <a:rPr lang="en-US" b="1" dirty="0"/>
            </a:br>
            <a:r>
              <a:rPr lang="en-US" b="1" dirty="0"/>
              <a:t>Latest Body of Data</a:t>
            </a:r>
            <a:br>
              <a:rPr lang="en-US" b="1" dirty="0">
                <a:solidFill>
                  <a:srgbClr val="F0F0F0"/>
                </a:solidFill>
              </a:rPr>
            </a:b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0445927"/>
              </p:ext>
            </p:extLst>
          </p:nvPr>
        </p:nvGraphicFramePr>
        <p:xfrm>
          <a:off x="1647245" y="1773139"/>
          <a:ext cx="8897510" cy="399699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779502">
                  <a:extLst>
                    <a:ext uri="{9D8B030D-6E8A-4147-A177-3AD203B41FA5}">
                      <a16:colId xmlns:a16="http://schemas.microsoft.com/office/drawing/2014/main" val="3720942996"/>
                    </a:ext>
                  </a:extLst>
                </a:gridCol>
                <a:gridCol w="1779502">
                  <a:extLst>
                    <a:ext uri="{9D8B030D-6E8A-4147-A177-3AD203B41FA5}">
                      <a16:colId xmlns:a16="http://schemas.microsoft.com/office/drawing/2014/main" val="1834060560"/>
                    </a:ext>
                  </a:extLst>
                </a:gridCol>
                <a:gridCol w="1779502">
                  <a:extLst>
                    <a:ext uri="{9D8B030D-6E8A-4147-A177-3AD203B41FA5}">
                      <a16:colId xmlns:a16="http://schemas.microsoft.com/office/drawing/2014/main" val="2900544735"/>
                    </a:ext>
                  </a:extLst>
                </a:gridCol>
                <a:gridCol w="1779502">
                  <a:extLst>
                    <a:ext uri="{9D8B030D-6E8A-4147-A177-3AD203B41FA5}">
                      <a16:colId xmlns:a16="http://schemas.microsoft.com/office/drawing/2014/main" val="1663953394"/>
                    </a:ext>
                  </a:extLst>
                </a:gridCol>
                <a:gridCol w="1779502">
                  <a:extLst>
                    <a:ext uri="{9D8B030D-6E8A-4147-A177-3AD203B41FA5}">
                      <a16:colId xmlns:a16="http://schemas.microsoft.com/office/drawing/2014/main" val="1276033501"/>
                    </a:ext>
                  </a:extLst>
                </a:gridCol>
              </a:tblGrid>
              <a:tr h="709326"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Number of Patients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Months of Follow 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Primary</a:t>
                      </a:r>
                      <a:r>
                        <a:rPr lang="en-US" baseline="0" dirty="0"/>
                        <a:t> Success Rate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1544955"/>
                  </a:ext>
                </a:extLst>
              </a:tr>
              <a:tr h="410959">
                <a:tc>
                  <a:txBody>
                    <a:bodyPr/>
                    <a:lstStyle/>
                    <a:p>
                      <a:r>
                        <a:rPr lang="en-US" dirty="0"/>
                        <a:t>Wilhelm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7.4 (2-11)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2803738"/>
                  </a:ext>
                </a:extLst>
              </a:tr>
              <a:tr h="410959">
                <a:tc>
                  <a:txBody>
                    <a:bodyPr/>
                    <a:lstStyle/>
                    <a:p>
                      <a:r>
                        <a:rPr lang="en-US" dirty="0" err="1"/>
                        <a:t>Giamundo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 (3-36)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107916"/>
                  </a:ext>
                </a:extLst>
              </a:tr>
              <a:tr h="410959">
                <a:tc>
                  <a:txBody>
                    <a:bodyPr/>
                    <a:lstStyle/>
                    <a:p>
                      <a:r>
                        <a:rPr lang="en-US" dirty="0" err="1"/>
                        <a:t>Ozturk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 (2-18)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6298032"/>
                  </a:ext>
                </a:extLst>
              </a:tr>
              <a:tr h="410959">
                <a:tc>
                  <a:txBody>
                    <a:bodyPr/>
                    <a:lstStyle/>
                    <a:p>
                      <a:r>
                        <a:rPr lang="en-US" dirty="0" err="1"/>
                        <a:t>Giamundo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 (6-46)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5255980"/>
                  </a:ext>
                </a:extLst>
              </a:tr>
              <a:tr h="410959">
                <a:tc>
                  <a:txBody>
                    <a:bodyPr/>
                    <a:lstStyle/>
                    <a:p>
                      <a:r>
                        <a:rPr lang="en-US" dirty="0" err="1"/>
                        <a:t>Lemarchand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287979"/>
                  </a:ext>
                </a:extLst>
              </a:tr>
              <a:tr h="410959">
                <a:tc>
                  <a:txBody>
                    <a:bodyPr/>
                    <a:lstStyle/>
                    <a:p>
                      <a:r>
                        <a:rPr lang="en-US" dirty="0"/>
                        <a:t>Wilhelm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25.4 (6-60)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3468385"/>
                  </a:ext>
                </a:extLst>
              </a:tr>
              <a:tr h="410959">
                <a:tc>
                  <a:txBody>
                    <a:bodyPr/>
                    <a:lstStyle/>
                    <a:p>
                      <a:r>
                        <a:rPr lang="en-US" dirty="0"/>
                        <a:t>Lorenzo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6500165"/>
                  </a:ext>
                </a:extLst>
              </a:tr>
              <a:tr h="410959"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FFFF00"/>
                          </a:highlight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FFFF00"/>
                          </a:highlight>
                        </a:rPr>
                        <a:t>353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FFFF00"/>
                          </a:highlight>
                        </a:rPr>
                        <a:t>17.2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FFFF00"/>
                          </a:highlight>
                        </a:rPr>
                        <a:t>76%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86238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74601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does it work for veins </a:t>
            </a:r>
            <a:br>
              <a:rPr lang="en-US" dirty="0"/>
            </a:br>
            <a:r>
              <a:rPr lang="en-US" dirty="0"/>
              <a:t>and fail for fistulae?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Failure to localize entire fistula </a:t>
            </a:r>
          </a:p>
          <a:p>
            <a:r>
              <a:rPr lang="en-US" dirty="0"/>
              <a:t>Non uniformity of tract</a:t>
            </a:r>
          </a:p>
          <a:p>
            <a:r>
              <a:rPr lang="en-US" dirty="0"/>
              <a:t>Lack of proper cleaning and application of energy</a:t>
            </a:r>
          </a:p>
          <a:p>
            <a:r>
              <a:rPr lang="en-US" dirty="0"/>
              <a:t>Incomplete clearance of epithelialized remnants in small undetected secondary tracts*</a:t>
            </a:r>
          </a:p>
          <a:p>
            <a:r>
              <a:rPr lang="en-US" dirty="0"/>
              <a:t>????</a:t>
            </a:r>
          </a:p>
          <a:p>
            <a:pPr lvl="7"/>
            <a:r>
              <a:rPr lang="en-US" dirty="0">
                <a:solidFill>
                  <a:srgbClr val="FFFF00"/>
                </a:solidFill>
              </a:rPr>
              <a:t>* Wilhelm et al, Five years of experience with the </a:t>
            </a:r>
            <a:r>
              <a:rPr lang="en-US" dirty="0" err="1">
                <a:solidFill>
                  <a:srgbClr val="FFFF00"/>
                </a:solidFill>
              </a:rPr>
              <a:t>FiLaC</a:t>
            </a:r>
            <a:r>
              <a:rPr lang="en-US" dirty="0">
                <a:solidFill>
                  <a:srgbClr val="FFFF00"/>
                </a:solidFill>
              </a:rPr>
              <a:t> laser for fistula-in-</a:t>
            </a:r>
            <a:r>
              <a:rPr lang="en-US" dirty="0" err="1">
                <a:solidFill>
                  <a:srgbClr val="FFFF00"/>
                </a:solidFill>
              </a:rPr>
              <a:t>ano</a:t>
            </a:r>
            <a:r>
              <a:rPr lang="en-US" dirty="0">
                <a:solidFill>
                  <a:srgbClr val="FFFF00"/>
                </a:solidFill>
              </a:rPr>
              <a:t> management, Tech </a:t>
            </a:r>
            <a:r>
              <a:rPr lang="en-US" dirty="0" err="1">
                <a:solidFill>
                  <a:srgbClr val="FFFF00"/>
                </a:solidFill>
              </a:rPr>
              <a:t>Coloproctol</a:t>
            </a:r>
            <a:r>
              <a:rPr lang="en-US" dirty="0">
                <a:solidFill>
                  <a:srgbClr val="FFFF00"/>
                </a:solidFill>
              </a:rPr>
              <a:t>, March 2017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1750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Experience with LASER Since May 2016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14 </a:t>
            </a:r>
            <a:r>
              <a:rPr lang="en-US" dirty="0" err="1"/>
              <a:t>transphincteric</a:t>
            </a:r>
            <a:r>
              <a:rPr lang="en-US" dirty="0"/>
              <a:t> FIA repaired with LASER</a:t>
            </a:r>
          </a:p>
          <a:p>
            <a:r>
              <a:rPr lang="en-US" dirty="0"/>
              <a:t>6/14 (43%) total patients without recurrence at 6 month follow up</a:t>
            </a:r>
          </a:p>
          <a:p>
            <a:r>
              <a:rPr lang="en-US" dirty="0"/>
              <a:t>Changed to include flap coverage</a:t>
            </a:r>
          </a:p>
          <a:p>
            <a:pPr lvl="1"/>
            <a:r>
              <a:rPr lang="en-US" dirty="0"/>
              <a:t>4/7 (58%) without recurrence</a:t>
            </a:r>
          </a:p>
          <a:p>
            <a:r>
              <a:rPr lang="en-US" dirty="0"/>
              <a:t>0 patients with fecal incontinence</a:t>
            </a:r>
          </a:p>
          <a:p>
            <a:r>
              <a:rPr lang="en-US" dirty="0"/>
              <a:t>Staged approach?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0275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Laser for Hemorrhoids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60 patients (35 women, 25 men; mean age, 46 years) </a:t>
            </a:r>
          </a:p>
          <a:p>
            <a:r>
              <a:rPr lang="en-US" dirty="0"/>
              <a:t>Median postoperative pain score:</a:t>
            </a:r>
          </a:p>
          <a:p>
            <a:pPr lvl="1"/>
            <a:r>
              <a:rPr lang="en-US" dirty="0"/>
              <a:t>Rubber band: 2.9 (range, 1-5) </a:t>
            </a:r>
          </a:p>
          <a:p>
            <a:pPr lvl="1"/>
            <a:r>
              <a:rPr lang="en-US" dirty="0"/>
              <a:t>LASER: 1.1 (range, 0-2) </a:t>
            </a:r>
          </a:p>
          <a:p>
            <a:pPr lvl="2"/>
            <a:r>
              <a:rPr lang="en-US" dirty="0"/>
              <a:t>(P &lt; .001) </a:t>
            </a:r>
          </a:p>
          <a:p>
            <a:r>
              <a:rPr lang="en-US" dirty="0"/>
              <a:t>Resolution of symptoms at 6 months:</a:t>
            </a:r>
          </a:p>
          <a:p>
            <a:pPr lvl="1"/>
            <a:r>
              <a:rPr lang="en-US" dirty="0"/>
              <a:t>Rubber band: 16 patients (53%) </a:t>
            </a:r>
          </a:p>
          <a:p>
            <a:pPr lvl="1"/>
            <a:r>
              <a:rPr lang="en-US" dirty="0"/>
              <a:t>LASER: 27 (90%)</a:t>
            </a:r>
          </a:p>
          <a:p>
            <a:pPr lvl="2"/>
            <a:r>
              <a:rPr lang="en-US" dirty="0"/>
              <a:t>(P &lt; .001)</a:t>
            </a:r>
          </a:p>
          <a:p>
            <a:pPr lvl="8"/>
            <a:r>
              <a:rPr lang="en-US" dirty="0" err="1">
                <a:solidFill>
                  <a:srgbClr val="FFFF00"/>
                </a:solidFill>
              </a:rPr>
              <a:t>Giamundo</a:t>
            </a:r>
            <a:r>
              <a:rPr lang="en-US" dirty="0">
                <a:solidFill>
                  <a:srgbClr val="FFFF00"/>
                </a:solidFill>
              </a:rPr>
              <a:t> P, et al. The hemorrhoid laser procedure technique vs rubber band ligation: a randomized trial comparing 2 mini-invasive treatments for second- and third-degree hemorrhoids. Dis Colon Rectum. 2011 Jun;54(6):693-8. </a:t>
            </a:r>
          </a:p>
        </p:txBody>
      </p:sp>
    </p:spTree>
    <p:extLst>
      <p:ext uri="{BB962C8B-B14F-4D97-AF65-F5344CB8AC3E}">
        <p14:creationId xmlns:p14="http://schemas.microsoft.com/office/powerpoint/2010/main" val="36542302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Laser for Hemorrhoids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97 patients with symptomatic hemorrhoids </a:t>
            </a:r>
          </a:p>
          <a:p>
            <a:r>
              <a:rPr lang="en-US" dirty="0"/>
              <a:t>No significant complications</a:t>
            </a:r>
          </a:p>
          <a:p>
            <a:r>
              <a:rPr lang="en-US" dirty="0"/>
              <a:t>Postoperative pain: none</a:t>
            </a:r>
          </a:p>
          <a:p>
            <a:r>
              <a:rPr lang="en-US" dirty="0"/>
              <a:t>Median follow-up: 15 months </a:t>
            </a:r>
          </a:p>
          <a:p>
            <a:r>
              <a:rPr lang="en-US" dirty="0"/>
              <a:t>Bleeding, pain, itching, and “</a:t>
            </a:r>
            <a:r>
              <a:rPr lang="en-US" dirty="0" err="1"/>
              <a:t>hemorrhoidal</a:t>
            </a:r>
            <a:r>
              <a:rPr lang="en-US" dirty="0"/>
              <a:t> acute syndrome”</a:t>
            </a:r>
          </a:p>
          <a:p>
            <a:pPr lvl="1"/>
            <a:r>
              <a:rPr lang="en-US" dirty="0"/>
              <a:t>Decreased by 79%. </a:t>
            </a:r>
          </a:p>
          <a:p>
            <a:r>
              <a:rPr lang="en-US" dirty="0"/>
              <a:t>Recurrence at 2 years: 5% </a:t>
            </a:r>
          </a:p>
          <a:p>
            <a:pPr lvl="7"/>
            <a:r>
              <a:rPr lang="en-US" dirty="0" err="1">
                <a:solidFill>
                  <a:srgbClr val="FFFF00"/>
                </a:solidFill>
              </a:rPr>
              <a:t>Crea</a:t>
            </a:r>
            <a:r>
              <a:rPr lang="en-US" dirty="0">
                <a:solidFill>
                  <a:srgbClr val="FFFF00"/>
                </a:solidFill>
              </a:rPr>
              <a:t>, et al. </a:t>
            </a:r>
            <a:r>
              <a:rPr lang="en-US" dirty="0" err="1">
                <a:solidFill>
                  <a:srgbClr val="FFFF00"/>
                </a:solidFill>
              </a:rPr>
              <a:t>Hemorrhoidal</a:t>
            </a:r>
            <a:r>
              <a:rPr lang="en-US" dirty="0">
                <a:solidFill>
                  <a:srgbClr val="FFFF00"/>
                </a:solidFill>
              </a:rPr>
              <a:t> laser procedure: short- and long-term results from a prospective study.  Am J Surg. 2014 Jul;208(1):21-5.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2662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Laser for Pilonidal Disease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40 patients </a:t>
            </a:r>
          </a:p>
          <a:p>
            <a:r>
              <a:rPr lang="en-US" dirty="0"/>
              <a:t>Mean follow-up: 8.5 months (range: 3-12 months).</a:t>
            </a:r>
          </a:p>
          <a:p>
            <a:r>
              <a:rPr lang="en-US" dirty="0"/>
              <a:t>Success: 87.5%  (35/40).  </a:t>
            </a:r>
          </a:p>
          <a:p>
            <a:r>
              <a:rPr lang="en-US" dirty="0"/>
              <a:t>Mean duration of drainage: 18.6 days (range: 2-35 days) </a:t>
            </a:r>
          </a:p>
          <a:p>
            <a:r>
              <a:rPr lang="en-US" dirty="0"/>
              <a:t>Mean duration of narcotics: 4.9 days (0-14 days) </a:t>
            </a:r>
          </a:p>
          <a:p>
            <a:r>
              <a:rPr lang="en-US" dirty="0"/>
              <a:t>5 complications: </a:t>
            </a:r>
          </a:p>
          <a:p>
            <a:pPr lvl="1"/>
            <a:r>
              <a:rPr lang="en-US" dirty="0"/>
              <a:t>2 hematomas (5%)</a:t>
            </a:r>
          </a:p>
          <a:p>
            <a:pPr lvl="1"/>
            <a:r>
              <a:rPr lang="en-US" dirty="0"/>
              <a:t>2 abscesses (5%)</a:t>
            </a:r>
          </a:p>
          <a:p>
            <a:pPr lvl="1"/>
            <a:r>
              <a:rPr lang="en-US" dirty="0"/>
              <a:t>1 recurrence after healing (2.5%)</a:t>
            </a:r>
          </a:p>
          <a:p>
            <a:pPr lvl="8"/>
            <a:r>
              <a:rPr lang="en-US" dirty="0" err="1">
                <a:solidFill>
                  <a:srgbClr val="FFFF00"/>
                </a:solidFill>
              </a:rPr>
              <a:t>Dessily</a:t>
            </a:r>
            <a:r>
              <a:rPr lang="en-US" dirty="0">
                <a:solidFill>
                  <a:srgbClr val="FFFF00"/>
                </a:solidFill>
              </a:rPr>
              <a:t>, et al. Pilonidal sinus destruction with a radial laser probe: technique and first Belgian experience.  Acta </a:t>
            </a:r>
            <a:r>
              <a:rPr lang="en-US" dirty="0" err="1">
                <a:solidFill>
                  <a:srgbClr val="FFFF00"/>
                </a:solidFill>
              </a:rPr>
              <a:t>Chir</a:t>
            </a:r>
            <a:r>
              <a:rPr lang="en-US" dirty="0">
                <a:solidFill>
                  <a:srgbClr val="FFFF00"/>
                </a:solidFill>
              </a:rPr>
              <a:t> Belg. 2017 Jun;117(3):164-168.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637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178"/>
          <a:stretch/>
        </p:blipFill>
        <p:spPr>
          <a:xfrm>
            <a:off x="2702011" y="0"/>
            <a:ext cx="7152686" cy="684953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0429D03-A285-4C88-816B-A78A46092C5B}"/>
              </a:ext>
            </a:extLst>
          </p:cNvPr>
          <p:cNvSpPr txBox="1"/>
          <p:nvPr/>
        </p:nvSpPr>
        <p:spPr>
          <a:xfrm>
            <a:off x="4514335" y="3424768"/>
            <a:ext cx="42671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FF00"/>
                </a:solidFill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58334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DISCLOSURES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NONE</a:t>
            </a:r>
          </a:p>
        </p:txBody>
      </p:sp>
    </p:spTree>
    <p:extLst>
      <p:ext uri="{BB962C8B-B14F-4D97-AF65-F5344CB8AC3E}">
        <p14:creationId xmlns:p14="http://schemas.microsoft.com/office/powerpoint/2010/main" val="2174362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LASER?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LASER = </a:t>
            </a:r>
            <a:r>
              <a:rPr lang="en-US" b="1" dirty="0">
                <a:solidFill>
                  <a:srgbClr val="FF0000"/>
                </a:solidFill>
              </a:rPr>
              <a:t>L</a:t>
            </a:r>
            <a:r>
              <a:rPr lang="en-US" dirty="0"/>
              <a:t>ight </a:t>
            </a:r>
            <a:r>
              <a:rPr lang="en-US" b="1" dirty="0">
                <a:solidFill>
                  <a:srgbClr val="FF0000"/>
                </a:solidFill>
              </a:rPr>
              <a:t>A</a:t>
            </a:r>
            <a:r>
              <a:rPr lang="en-US" dirty="0"/>
              <a:t>mplification by </a:t>
            </a:r>
            <a:r>
              <a:rPr lang="en-US" b="1" dirty="0">
                <a:solidFill>
                  <a:srgbClr val="FF0000"/>
                </a:solidFill>
              </a:rPr>
              <a:t>S</a:t>
            </a:r>
            <a:r>
              <a:rPr lang="en-US" dirty="0"/>
              <a:t>timulated </a:t>
            </a:r>
            <a:r>
              <a:rPr lang="en-US" b="1" dirty="0">
                <a:solidFill>
                  <a:srgbClr val="FF0000"/>
                </a:solidFill>
              </a:rPr>
              <a:t>E</a:t>
            </a:r>
            <a:r>
              <a:rPr lang="en-US" dirty="0"/>
              <a:t>mission of </a:t>
            </a:r>
            <a:r>
              <a:rPr lang="en-US" b="1" dirty="0">
                <a:solidFill>
                  <a:srgbClr val="FF0000"/>
                </a:solidFill>
              </a:rPr>
              <a:t>R</a:t>
            </a:r>
            <a:r>
              <a:rPr lang="en-US" dirty="0"/>
              <a:t>adiation</a:t>
            </a:r>
          </a:p>
          <a:p>
            <a:endParaRPr lang="en-US" dirty="0"/>
          </a:p>
          <a:p>
            <a:r>
              <a:rPr lang="en-US" dirty="0"/>
              <a:t>Coherent light = one color</a:t>
            </a:r>
          </a:p>
          <a:p>
            <a:r>
              <a:rPr lang="en-US" dirty="0"/>
              <a:t>Depends on material used</a:t>
            </a:r>
          </a:p>
          <a:p>
            <a:r>
              <a:rPr lang="en-US" dirty="0"/>
              <a:t>One color = </a:t>
            </a:r>
            <a:r>
              <a:rPr lang="en-US" b="1" u="sng" dirty="0"/>
              <a:t>predictable tissue interaction</a:t>
            </a:r>
          </a:p>
          <a:p>
            <a:endParaRPr lang="en-US" b="1" u="sng" dirty="0"/>
          </a:p>
          <a:p>
            <a:r>
              <a:rPr lang="en-US" b="1" dirty="0"/>
              <a:t>Light transforms into heat for soft tissue cutting, ablation, vaporization, hemostasis, coagulation</a:t>
            </a:r>
          </a:p>
          <a:p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014068" y="1825625"/>
            <a:ext cx="3497864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155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1470 nm?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Local peak absorption in water</a:t>
            </a:r>
          </a:p>
          <a:p>
            <a:r>
              <a:rPr lang="en-US" dirty="0"/>
              <a:t>Light turns into localized heat</a:t>
            </a:r>
          </a:p>
          <a:p>
            <a:r>
              <a:rPr lang="en-US" dirty="0"/>
              <a:t>Thermal damage of 1-2mm</a:t>
            </a:r>
          </a:p>
          <a:p>
            <a:r>
              <a:rPr lang="en-US" dirty="0"/>
              <a:t>A good balance of precision and coagulation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7937" y="266700"/>
            <a:ext cx="4800600" cy="284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9595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a radial fiber?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CORONA 360 fibers allow uniform radiation in </a:t>
            </a:r>
            <a:r>
              <a:rPr lang="en-US" b="1" dirty="0"/>
              <a:t>HOLLOW STRUCTURES</a:t>
            </a:r>
          </a:p>
          <a:p>
            <a:r>
              <a:rPr lang="en-US" dirty="0"/>
              <a:t>Optimal transfer of energy to wall of vein/ fistula tract</a:t>
            </a:r>
          </a:p>
          <a:p>
            <a:r>
              <a:rPr lang="en-US" dirty="0"/>
              <a:t>Enables ablation and closure of organ/tract</a:t>
            </a:r>
          </a:p>
          <a:p>
            <a:r>
              <a:rPr lang="en-US" dirty="0"/>
              <a:t>Easy insertion </a:t>
            </a:r>
          </a:p>
          <a:p>
            <a:r>
              <a:rPr lang="en-US" dirty="0"/>
              <a:t>Safety of fused tip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0381" y="3729025"/>
            <a:ext cx="3746369" cy="2660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527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LASER good for?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Introduced in Boston circa 1972 for laryngeal surgery by Strong and </a:t>
            </a:r>
            <a:r>
              <a:rPr lang="en-US" dirty="0" err="1"/>
              <a:t>Jako</a:t>
            </a:r>
            <a:endParaRPr lang="en-US" dirty="0"/>
          </a:p>
          <a:p>
            <a:r>
              <a:rPr lang="en-US" dirty="0"/>
              <a:t>Gold standard treatment in multiple specialties:</a:t>
            </a:r>
          </a:p>
          <a:p>
            <a:pPr lvl="1"/>
            <a:r>
              <a:rPr lang="en-US" dirty="0"/>
              <a:t>Dermatology</a:t>
            </a:r>
          </a:p>
          <a:p>
            <a:pPr lvl="1"/>
            <a:r>
              <a:rPr lang="en-US" dirty="0" err="1"/>
              <a:t>Opthalmology</a:t>
            </a:r>
            <a:endParaRPr lang="en-US" dirty="0"/>
          </a:p>
          <a:p>
            <a:pPr lvl="1"/>
            <a:r>
              <a:rPr lang="en-US" dirty="0"/>
              <a:t>ENT/GYN</a:t>
            </a:r>
          </a:p>
          <a:p>
            <a:pPr lvl="1"/>
            <a:r>
              <a:rPr lang="en-US" dirty="0"/>
              <a:t>Vascular disease</a:t>
            </a:r>
          </a:p>
          <a:p>
            <a:pPr lvl="1"/>
            <a:r>
              <a:rPr lang="en-US" dirty="0"/>
              <a:t>Urology</a:t>
            </a:r>
          </a:p>
          <a:p>
            <a:r>
              <a:rPr lang="en-US" dirty="0"/>
              <a:t>Now with 3 key proctology clinical indications:</a:t>
            </a:r>
          </a:p>
          <a:p>
            <a:pPr lvl="1"/>
            <a:r>
              <a:rPr lang="en-US" dirty="0"/>
              <a:t>Hemorrhoids</a:t>
            </a:r>
          </a:p>
          <a:p>
            <a:pPr lvl="1"/>
            <a:r>
              <a:rPr lang="en-US" dirty="0"/>
              <a:t>Anal Fistula</a:t>
            </a:r>
          </a:p>
          <a:p>
            <a:pPr lvl="1"/>
            <a:r>
              <a:rPr lang="en-US" dirty="0"/>
              <a:t>Pilonidal Sinus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59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Laser for varicose vein therapy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marL="231775" indent="-231775"/>
            <a:r>
              <a:rPr lang="en-US" b="1" dirty="0"/>
              <a:t>Treatment: </a:t>
            </a:r>
          </a:p>
          <a:p>
            <a:pPr marL="688975" lvl="1" indent="-231775"/>
            <a:r>
              <a:rPr lang="en-US" dirty="0"/>
              <a:t>Laser ablation of the great saphenous vein with 1470 laser and radial fiber</a:t>
            </a:r>
          </a:p>
          <a:p>
            <a:pPr marL="688975" lvl="1" indent="-231775"/>
            <a:r>
              <a:rPr lang="en-US" dirty="0"/>
              <a:t>Application of energy while pulling fiber back</a:t>
            </a:r>
          </a:p>
          <a:p>
            <a:pPr marL="231775" indent="-231775"/>
            <a:r>
              <a:rPr lang="en-US" b="1" dirty="0"/>
              <a:t>Advantages</a:t>
            </a:r>
            <a:r>
              <a:rPr lang="en-US" dirty="0"/>
              <a:t>: </a:t>
            </a:r>
          </a:p>
          <a:p>
            <a:pPr marL="688975" lvl="1" indent="-231775"/>
            <a:r>
              <a:rPr lang="en-US" dirty="0"/>
              <a:t>Minimally invasive</a:t>
            </a:r>
          </a:p>
          <a:p>
            <a:pPr marL="688975" lvl="1" indent="-231775"/>
            <a:r>
              <a:rPr lang="en-US" dirty="0"/>
              <a:t>Success rates &gt;99%</a:t>
            </a:r>
          </a:p>
          <a:p>
            <a:pPr marL="688975" lvl="1" indent="-231775"/>
            <a:r>
              <a:rPr lang="en-US" dirty="0"/>
              <a:t>Superb safety profile</a:t>
            </a:r>
          </a:p>
          <a:p>
            <a:pPr marL="688975" lvl="1" indent="-231775"/>
            <a:r>
              <a:rPr lang="en-US" dirty="0"/>
              <a:t>Quick and cost efficient procedure</a:t>
            </a:r>
          </a:p>
          <a:p>
            <a:pPr marL="231775" indent="-231775"/>
            <a:r>
              <a:rPr lang="en-US" b="1" u="sng" dirty="0"/>
              <a:t>EVLA is the gold standard</a:t>
            </a:r>
          </a:p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7646" y="1825625"/>
            <a:ext cx="1530708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038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Problem with Fistula-in-</a:t>
            </a:r>
            <a:r>
              <a:rPr lang="en-US" dirty="0" err="1"/>
              <a:t>Ano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ts val="2200"/>
              </a:lnSpc>
              <a:spcBef>
                <a:spcPts val="600"/>
              </a:spcBef>
            </a:pPr>
            <a:r>
              <a:rPr lang="en-US" u="sng" dirty="0"/>
              <a:t>NO recurrence and NO incontinence</a:t>
            </a:r>
          </a:p>
          <a:p>
            <a:pPr>
              <a:lnSpc>
                <a:spcPts val="2200"/>
              </a:lnSpc>
              <a:spcBef>
                <a:spcPts val="600"/>
              </a:spcBef>
            </a:pPr>
            <a:r>
              <a:rPr lang="en-US" sz="2400" dirty="0"/>
              <a:t>12-20% risk of incontinence with </a:t>
            </a:r>
            <a:r>
              <a:rPr lang="en-US" sz="2400" dirty="0" err="1"/>
              <a:t>fistulotomy</a:t>
            </a:r>
            <a:r>
              <a:rPr lang="en-US" sz="2400" dirty="0"/>
              <a:t>/cutting </a:t>
            </a:r>
            <a:r>
              <a:rPr lang="en-US" sz="2400" dirty="0" err="1"/>
              <a:t>setons</a:t>
            </a:r>
            <a:r>
              <a:rPr lang="en-US" sz="2400" dirty="0"/>
              <a:t>*</a:t>
            </a:r>
          </a:p>
          <a:p>
            <a:pPr>
              <a:lnSpc>
                <a:spcPts val="2200"/>
              </a:lnSpc>
              <a:spcBef>
                <a:spcPts val="600"/>
              </a:spcBef>
            </a:pPr>
            <a:r>
              <a:rPr lang="en-US" sz="2400" dirty="0"/>
              <a:t>Trend towards sphincter-saving approaches</a:t>
            </a:r>
          </a:p>
          <a:p>
            <a:pPr lvl="1">
              <a:lnSpc>
                <a:spcPts val="2200"/>
              </a:lnSpc>
              <a:spcBef>
                <a:spcPts val="0"/>
              </a:spcBef>
            </a:pPr>
            <a:r>
              <a:rPr lang="en-US" sz="2000" dirty="0"/>
              <a:t>Advancement flaps</a:t>
            </a:r>
          </a:p>
          <a:p>
            <a:pPr lvl="1">
              <a:lnSpc>
                <a:spcPts val="2200"/>
              </a:lnSpc>
              <a:spcBef>
                <a:spcPts val="0"/>
              </a:spcBef>
            </a:pPr>
            <a:r>
              <a:rPr lang="en-US" sz="2000" dirty="0"/>
              <a:t>LIFT</a:t>
            </a:r>
          </a:p>
          <a:p>
            <a:pPr lvl="1">
              <a:lnSpc>
                <a:spcPts val="2200"/>
              </a:lnSpc>
              <a:spcBef>
                <a:spcPts val="0"/>
              </a:spcBef>
            </a:pPr>
            <a:r>
              <a:rPr lang="en-US" sz="2000" dirty="0"/>
              <a:t>Plugs/Glues</a:t>
            </a:r>
          </a:p>
          <a:p>
            <a:pPr lvl="1">
              <a:lnSpc>
                <a:spcPts val="2200"/>
              </a:lnSpc>
              <a:spcBef>
                <a:spcPts val="0"/>
              </a:spcBef>
            </a:pPr>
            <a:r>
              <a:rPr lang="en-US" sz="2000" dirty="0"/>
              <a:t>LASER</a:t>
            </a:r>
          </a:p>
          <a:p>
            <a:pPr>
              <a:lnSpc>
                <a:spcPts val="2200"/>
              </a:lnSpc>
              <a:spcBef>
                <a:spcPts val="600"/>
              </a:spcBef>
            </a:pPr>
            <a:r>
              <a:rPr lang="en-US" sz="2400" dirty="0"/>
              <a:t>Problems with published data</a:t>
            </a:r>
          </a:p>
          <a:p>
            <a:pPr lvl="1">
              <a:lnSpc>
                <a:spcPts val="2200"/>
              </a:lnSpc>
              <a:spcBef>
                <a:spcPts val="600"/>
              </a:spcBef>
            </a:pPr>
            <a:r>
              <a:rPr lang="en-US" sz="2000" dirty="0"/>
              <a:t>Small numbers</a:t>
            </a:r>
          </a:p>
          <a:p>
            <a:pPr lvl="1">
              <a:lnSpc>
                <a:spcPts val="2200"/>
              </a:lnSpc>
              <a:spcBef>
                <a:spcPts val="600"/>
              </a:spcBef>
            </a:pPr>
            <a:r>
              <a:rPr lang="en-US" sz="2000" dirty="0"/>
              <a:t>Variety of etiologies</a:t>
            </a:r>
          </a:p>
          <a:p>
            <a:pPr lvl="1">
              <a:lnSpc>
                <a:spcPts val="2200"/>
              </a:lnSpc>
              <a:spcBef>
                <a:spcPts val="600"/>
              </a:spcBef>
            </a:pPr>
            <a:r>
              <a:rPr lang="en-US" sz="2000" dirty="0"/>
              <a:t>Lack of standardization</a:t>
            </a:r>
          </a:p>
          <a:p>
            <a:pPr>
              <a:lnSpc>
                <a:spcPts val="2200"/>
              </a:lnSpc>
              <a:spcBef>
                <a:spcPts val="600"/>
              </a:spcBef>
            </a:pPr>
            <a:r>
              <a:rPr lang="en-US" sz="1100" dirty="0"/>
              <a:t>* </a:t>
            </a:r>
            <a:r>
              <a:rPr lang="en-US" sz="1100" dirty="0" err="1"/>
              <a:t>Roig</a:t>
            </a:r>
            <a:r>
              <a:rPr lang="en-US" sz="1100" dirty="0"/>
              <a:t>, et al. </a:t>
            </a:r>
            <a:r>
              <a:rPr lang="en-US" sz="1100" dirty="0" err="1"/>
              <a:t>Fistulectomy</a:t>
            </a:r>
            <a:r>
              <a:rPr lang="en-US" sz="1100" dirty="0"/>
              <a:t> and </a:t>
            </a:r>
            <a:r>
              <a:rPr lang="en-US" sz="1100" dirty="0" err="1"/>
              <a:t>sphincteric</a:t>
            </a:r>
            <a:r>
              <a:rPr lang="en-US" sz="1100" dirty="0"/>
              <a:t> reconstruction for complex cryptoglandular fistulas. Colorectal Dis 12:145-152; 2010</a:t>
            </a:r>
          </a:p>
          <a:p>
            <a:r>
              <a:rPr lang="en-US" sz="1100" dirty="0"/>
              <a:t>*Vogel, et al. Clinical Practice Guidelines for the management of anorectal abscess, fistula-in-</a:t>
            </a:r>
            <a:r>
              <a:rPr lang="en-US" sz="1100" dirty="0" err="1"/>
              <a:t>ano</a:t>
            </a:r>
            <a:r>
              <a:rPr lang="en-US" sz="1100" dirty="0"/>
              <a:t>, and rectovaginal fistula.  DCR 2016 </a:t>
            </a:r>
          </a:p>
          <a:p>
            <a:endParaRPr lang="en-US" sz="1400" dirty="0"/>
          </a:p>
          <a:p>
            <a:endParaRPr lang="en-US" dirty="0"/>
          </a:p>
        </p:txBody>
      </p:sp>
      <p:pic>
        <p:nvPicPr>
          <p:cNvPr id="7" name="Picture 2" descr="Kinds of fistulas diagr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0805" y="3105927"/>
            <a:ext cx="3566406" cy="2272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9893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 Fistula – The LASER Approach</a:t>
            </a:r>
            <a:br>
              <a:rPr lang="en-US" b="1" dirty="0">
                <a:solidFill>
                  <a:srgbClr val="F0F0F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First described by Wilhelm in 2011*</a:t>
            </a:r>
          </a:p>
          <a:p>
            <a:pPr lvl="1"/>
            <a:r>
              <a:rPr lang="en-US" dirty="0"/>
              <a:t>LASER to ablate primary tract</a:t>
            </a:r>
          </a:p>
          <a:p>
            <a:pPr lvl="1"/>
            <a:r>
              <a:rPr lang="en-US" dirty="0"/>
              <a:t>Flap to close internal opening</a:t>
            </a:r>
          </a:p>
          <a:p>
            <a:pPr lvl="1"/>
            <a:r>
              <a:rPr lang="en-US" dirty="0"/>
              <a:t>Success in 9/11 cases (81.8%)</a:t>
            </a:r>
          </a:p>
          <a:p>
            <a:r>
              <a:rPr lang="en-US" dirty="0"/>
              <a:t>Technique further developed by </a:t>
            </a:r>
            <a:r>
              <a:rPr lang="en-US" dirty="0" err="1"/>
              <a:t>Giamundo</a:t>
            </a:r>
            <a:r>
              <a:rPr lang="en-US" dirty="0"/>
              <a:t> in 2013**</a:t>
            </a:r>
          </a:p>
          <a:p>
            <a:pPr lvl="1"/>
            <a:r>
              <a:rPr lang="en-US" dirty="0"/>
              <a:t>Seton first (two-stage)</a:t>
            </a:r>
          </a:p>
          <a:p>
            <a:pPr lvl="1"/>
            <a:r>
              <a:rPr lang="en-US" dirty="0"/>
              <a:t>No flap, only LASER</a:t>
            </a:r>
          </a:p>
          <a:p>
            <a:pPr lvl="1"/>
            <a:r>
              <a:rPr lang="en-US" dirty="0"/>
              <a:t>Success in 25/35 (71.4%)</a:t>
            </a:r>
          </a:p>
          <a:p>
            <a:pPr marL="0" indent="0">
              <a:buNone/>
            </a:pPr>
            <a:endParaRPr lang="en-US" sz="3000" dirty="0"/>
          </a:p>
          <a:p>
            <a:pPr lvl="4"/>
            <a:r>
              <a:rPr lang="en-US" dirty="0"/>
              <a:t>* Wilhelm, A new technique for sphincter-preserving anal fistula repair using a novel radial emitting laser probe, Tech </a:t>
            </a:r>
            <a:r>
              <a:rPr lang="en-US" dirty="0" err="1"/>
              <a:t>Coloproctol</a:t>
            </a:r>
            <a:r>
              <a:rPr lang="en-US" dirty="0"/>
              <a:t> (2011) 15:445-449</a:t>
            </a:r>
          </a:p>
          <a:p>
            <a:pPr lvl="4"/>
            <a:r>
              <a:rPr lang="en-US" dirty="0"/>
              <a:t>** </a:t>
            </a:r>
            <a:r>
              <a:rPr lang="en-US" dirty="0" err="1"/>
              <a:t>Giamundo</a:t>
            </a:r>
            <a:r>
              <a:rPr lang="en-US" dirty="0"/>
              <a:t> et al, Closure of fistula-in-</a:t>
            </a:r>
            <a:r>
              <a:rPr lang="en-US" dirty="0" err="1"/>
              <a:t>ano</a:t>
            </a:r>
            <a:r>
              <a:rPr lang="en-US" dirty="0"/>
              <a:t> with laser – </a:t>
            </a:r>
            <a:r>
              <a:rPr lang="en-US" dirty="0" err="1"/>
              <a:t>FiLaC</a:t>
            </a:r>
            <a:r>
              <a:rPr lang="en-US" dirty="0"/>
              <a:t>, Colorectal Disease 2013, 16, 110-115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476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759</Words>
  <Application>Microsoft Office PowerPoint</Application>
  <PresentationFormat>Widescreen</PresentationFormat>
  <Paragraphs>164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Newer Techniques in Benign Coloproctology: The LASER</vt:lpstr>
      <vt:lpstr>FINANCIAL DISCLOSURES</vt:lpstr>
      <vt:lpstr>What is LASER?</vt:lpstr>
      <vt:lpstr>Why 1470 nm?</vt:lpstr>
      <vt:lpstr>Why a radial fiber?</vt:lpstr>
      <vt:lpstr>What is LASER good for?</vt:lpstr>
      <vt:lpstr>Laser for varicose vein therapy</vt:lpstr>
      <vt:lpstr>The Problem with Fistula-in-Ano</vt:lpstr>
      <vt:lpstr>Anal Fistula – The LASER Approach </vt:lpstr>
      <vt:lpstr>Laser Treatment of Fistula –  Latest Body of Data </vt:lpstr>
      <vt:lpstr>Why does it work for veins  and fail for fistulae?</vt:lpstr>
      <vt:lpstr>My Experience with LASER Since May 2016</vt:lpstr>
      <vt:lpstr>Laser for Hemorrhoids</vt:lpstr>
      <vt:lpstr>Laser for Hemorrhoids</vt:lpstr>
      <vt:lpstr>Laser for Pilonidal Disease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D. Klaristenfeld</dc:creator>
  <cp:lastModifiedBy>Brian</cp:lastModifiedBy>
  <cp:revision>13</cp:revision>
  <dcterms:created xsi:type="dcterms:W3CDTF">2017-09-05T21:50:59Z</dcterms:created>
  <dcterms:modified xsi:type="dcterms:W3CDTF">2017-10-26T17:22:35Z</dcterms:modified>
</cp:coreProperties>
</file>